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29"/>
  </p:notesMasterIdLst>
  <p:sldIdLst>
    <p:sldId id="256" r:id="rId2"/>
    <p:sldId id="281" r:id="rId3"/>
    <p:sldId id="262" r:id="rId4"/>
    <p:sldId id="282" r:id="rId5"/>
    <p:sldId id="263" r:id="rId6"/>
    <p:sldId id="283" r:id="rId7"/>
    <p:sldId id="302" r:id="rId8"/>
    <p:sldId id="284" r:id="rId9"/>
    <p:sldId id="301" r:id="rId10"/>
    <p:sldId id="285" r:id="rId11"/>
    <p:sldId id="276" r:id="rId12"/>
    <p:sldId id="295" r:id="rId13"/>
    <p:sldId id="294" r:id="rId14"/>
    <p:sldId id="286" r:id="rId15"/>
    <p:sldId id="297" r:id="rId16"/>
    <p:sldId id="287" r:id="rId17"/>
    <p:sldId id="299" r:id="rId18"/>
    <p:sldId id="300" r:id="rId19"/>
    <p:sldId id="298" r:id="rId20"/>
    <p:sldId id="288" r:id="rId21"/>
    <p:sldId id="289" r:id="rId22"/>
    <p:sldId id="290" r:id="rId23"/>
    <p:sldId id="296" r:id="rId24"/>
    <p:sldId id="291" r:id="rId25"/>
    <p:sldId id="272" r:id="rId26"/>
    <p:sldId id="292" r:id="rId27"/>
    <p:sldId id="293" r:id="rId28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DCFE"/>
    <a:srgbClr val="FDF0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0" d="100"/>
          <a:sy n="80" d="100"/>
        </p:scale>
        <p:origin x="96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913BF16-717A-4637-B0FE-E2E26F82580E}" type="datetimeFigureOut">
              <a:rPr lang="pl-PL"/>
              <a:pPr>
                <a:defRPr/>
              </a:pPr>
              <a:t>15.09.2020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93C71C0-417A-4512-B4A4-5D1C5F173EA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7453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7F6DDC-9F73-4142-8935-34A7718FA6A2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061BF6-4AE2-4334-805F-144EE3E7ACA0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A4C3A-849E-4270-8651-5EC934C2C4C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3A0A0-9877-473D-BFC5-A37A5E711660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6A2BD7-8CB8-4E1A-A090-E41ED0765574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0DEB2-4B99-4B95-853D-9C15E64F432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5BF43-8C61-41EB-994F-D5A3038D966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E5EF21-8DA4-4F06-A2EB-6E7069EEBF0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6D472-66B0-47CF-9361-1BCEE57C2857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39F230-51EF-47BB-A786-7E972DA7423C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2C05B2-D5F9-4CBB-AC45-79F0CAEFD17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0000"/>
            <a:lum/>
          </a:blip>
          <a:srcRect/>
          <a:stretch>
            <a:fillRect l="13000" t="3000" r="7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683CAC-6DD9-45CE-B708-8BB0AFCD338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2">
                    <a:satMod val="130000"/>
                  </a:schemeClr>
                </a:solidFill>
              </a:rPr>
              <a:t>Matura 2021</a:t>
            </a:r>
            <a:endParaRPr lang="pl-PL" b="1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Obraz 5" descr="ACDHbednarska.png"/>
          <p:cNvPicPr>
            <a:picLocks noChangeAspect="1"/>
          </p:cNvPicPr>
          <p:nvPr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2843808" y="2276872"/>
            <a:ext cx="3390595" cy="3423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6000"/>
            <a:ext cx="77724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2">
                    <a:satMod val="130000"/>
                  </a:schemeClr>
                </a:solidFill>
              </a:rPr>
              <a:t>Harmonogram</a:t>
            </a:r>
            <a:endParaRPr lang="pl-PL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48000" y="1700808"/>
            <a:ext cx="7920000" cy="3384376"/>
          </a:xfrm>
        </p:spPr>
        <p:txBody>
          <a:bodyPr>
            <a:norm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Poziomy podstawowe – polski, matematyka, i język obcy nowożytny – jako przedmioty obowiązkowe</a:t>
            </a:r>
          </a:p>
          <a:p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Pozostałe poziomy podstawowe – tylko dla zdających maturę w starej formule</a:t>
            </a:r>
          </a:p>
          <a:p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Poziomy rozszerzone – dla wszystkich zdających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/>
          <a:srcRect l="405" t="266" r="405" b="266"/>
          <a:stretch/>
        </p:blipFill>
        <p:spPr>
          <a:xfrm>
            <a:off x="683568" y="52531"/>
            <a:ext cx="7641550" cy="673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2"/>
          <a:srcRect l="640" t="499" r="640" b="499"/>
          <a:stretch/>
        </p:blipFill>
        <p:spPr>
          <a:xfrm>
            <a:off x="827585" y="1340769"/>
            <a:ext cx="7569817" cy="38813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 rotWithShape="1">
          <a:blip r:embed="rId2"/>
          <a:srcRect l="707" t="-201" r="707" b="-201"/>
          <a:stretch/>
        </p:blipFill>
        <p:spPr>
          <a:xfrm>
            <a:off x="683568" y="1268760"/>
            <a:ext cx="7524000" cy="4112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 rotWithShape="1">
          <a:blip r:embed="rId2"/>
          <a:srcRect l="787" r="787"/>
          <a:stretch/>
        </p:blipFill>
        <p:spPr>
          <a:xfrm>
            <a:off x="1043608" y="1196752"/>
            <a:ext cx="7440930" cy="4400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764704"/>
            <a:ext cx="7387590" cy="52606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6000"/>
            <a:ext cx="7772400" cy="91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b="1" dirty="0" smtClean="0">
                <a:solidFill>
                  <a:schemeClr val="tx2">
                    <a:satMod val="130000"/>
                  </a:schemeClr>
                </a:solidFill>
              </a:rPr>
              <a:t>Dostosowanie warunków i form</a:t>
            </a:r>
            <a:endParaRPr lang="pl-PL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48000" y="1628800"/>
            <a:ext cx="7920000" cy="41044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Arkusze w dostosowanej formie są przygotowywane dla zdających: 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 autyzmem, w tym z zespołem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Aspergera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słabowidzących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niewidomych </a:t>
            </a:r>
          </a:p>
          <a:p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słabosłyszących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niesłyszących 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 niepełnosprawnością ruchową spowodowaną mózgowym porażeniem dziecięcym 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niepełnosprawnościami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sprzężonymi. </a:t>
            </a:r>
            <a:r>
              <a:rPr lang="pl-PL" sz="24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6000"/>
            <a:ext cx="7772400" cy="91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b="1" dirty="0" smtClean="0">
                <a:solidFill>
                  <a:schemeClr val="tx2">
                    <a:satMod val="130000"/>
                  </a:schemeClr>
                </a:solidFill>
              </a:rPr>
              <a:t>Dostosowanie warunków i form</a:t>
            </a:r>
            <a:endParaRPr lang="pl-PL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84448" y="1484784"/>
            <a:ext cx="7920000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Dostosowanie warunków polega między innymi na: 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zapewnieniu zdającemu miejsca pracy odpowiedniego do jego potrzeb edukacyjnych oraz możliwości psychofizycznych 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wykorzystaniu odpowiedniego sprzętu specjalistycznego i środków dydaktycznych 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odpowiednim przedłużeniu czasu przewidzianego na przeprowadzenie egzaminu maturalnego 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ustaleniu zasad oceniania rozwiązań zadań wykorzystywanych do przeprowadzania egzaminu 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zapewnieniu obecności i pomocy w czasie egzaminu maturalnego nauczyciela wspomagającego</a:t>
            </a:r>
            <a:endParaRPr 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6000"/>
            <a:ext cx="7772400" cy="91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b="1" dirty="0" smtClean="0">
                <a:solidFill>
                  <a:schemeClr val="tx2">
                    <a:satMod val="130000"/>
                  </a:schemeClr>
                </a:solidFill>
              </a:rPr>
              <a:t>Dostosowanie warunków i form</a:t>
            </a:r>
            <a:endParaRPr lang="pl-PL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48000" y="1484784"/>
            <a:ext cx="7920000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Niezbędne dokumenty: 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orzeczenie o potrzebie indywidualnego nauczania 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zaświadczenie o stanie zdrowia wydane przez lekarza 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opinia poradni psychologiczno-pedagogicznej, w tym poradni specjalistycznej, o specyficznych trudnościach w uczeniu się 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pozytywna opinia rady pedagogicznej w przypadku: </a:t>
            </a:r>
          </a:p>
          <a:p>
            <a:pPr lvl="1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uczniów objętych pomocą psychologiczno-pedagogiczną w szkole ze względu na trudności adaptacyjne związane z wcześniejszym kształceniem za granicą, zaburzenia komunikacji językowej lub sytuację kryzysową lub traumatyczną </a:t>
            </a:r>
          </a:p>
          <a:p>
            <a:pPr lvl="1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cudzoziemców, którym ograniczona znajomość języka polskiego utrudnia zrozumienie czytanego tekstu.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6000"/>
            <a:ext cx="7772400" cy="91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b="1" dirty="0">
                <a:solidFill>
                  <a:schemeClr val="tx2">
                    <a:satMod val="130000"/>
                  </a:schemeClr>
                </a:solidFill>
              </a:rPr>
              <a:t>Ważne do zapamiętania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48000" y="1700808"/>
            <a:ext cx="7920000" cy="3384376"/>
          </a:xfrm>
        </p:spPr>
        <p:txBody>
          <a:bodyPr>
            <a:norm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Problemy ze zdrowiem, wymagające szczególnych warunków podczas egzaminu – wszystkie niezbędne leki (typu insulina, leki na alergię itp.) można wnieść na salę, tylko trzeba wcześniej poinformować szkołę, czyli Wandę Łuczak, Martę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Miszkurkę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lub Aleksandrę Rutkowską (i dołączyć opinię lekarza!)</a:t>
            </a:r>
          </a:p>
          <a:p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Dysleksja, dysgrafia nie upoważnia do przedłużenia czasu pisania.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683568" y="396000"/>
            <a:ext cx="77724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>
                <a:solidFill>
                  <a:schemeClr val="tx2">
                    <a:satMod val="130000"/>
                  </a:schemeClr>
                </a:solidFill>
              </a:rPr>
              <a:t>Matura – część obowiązkowa</a:t>
            </a:r>
          </a:p>
        </p:txBody>
      </p:sp>
      <p:sp>
        <p:nvSpPr>
          <p:cNvPr id="9220" name="Prostokąt 4"/>
          <p:cNvSpPr>
            <a:spLocks noChangeArrowheads="1"/>
          </p:cNvSpPr>
          <p:nvPr/>
        </p:nvSpPr>
        <p:spPr bwMode="auto">
          <a:xfrm>
            <a:off x="648000" y="1340768"/>
            <a:ext cx="79200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200" dirty="0" smtClean="0"/>
              <a:t>Absolwent obowiązkowo przystępuje do:</a:t>
            </a:r>
            <a:br>
              <a:rPr lang="pl-PL" sz="2200" dirty="0" smtClean="0"/>
            </a:br>
            <a:r>
              <a:rPr lang="pl-PL" sz="2200" dirty="0" smtClean="0"/>
              <a:t>•    </a:t>
            </a:r>
            <a:r>
              <a:rPr lang="pl-PL" sz="2200" b="1" dirty="0" smtClean="0"/>
              <a:t>dwóch</a:t>
            </a:r>
            <a:r>
              <a:rPr lang="pl-PL" sz="2200" dirty="0" smtClean="0"/>
              <a:t> egzaminów w części </a:t>
            </a:r>
            <a:r>
              <a:rPr lang="pl-PL" sz="2200" b="1" dirty="0" smtClean="0"/>
              <a:t>ustnej</a:t>
            </a:r>
            <a:r>
              <a:rPr lang="pl-PL" sz="2200" dirty="0" smtClean="0"/>
              <a:t> ‎oraz ‎</a:t>
            </a:r>
            <a:br>
              <a:rPr lang="pl-PL" sz="2200" dirty="0" smtClean="0"/>
            </a:br>
            <a:r>
              <a:rPr lang="pl-PL" sz="2200" dirty="0" smtClean="0"/>
              <a:t>•    </a:t>
            </a:r>
            <a:r>
              <a:rPr lang="pl-PL" sz="2200" b="1" dirty="0" smtClean="0"/>
              <a:t>czterech</a:t>
            </a:r>
            <a:r>
              <a:rPr lang="pl-PL" sz="2200" dirty="0" smtClean="0"/>
              <a:t> egzaminów w części </a:t>
            </a:r>
            <a:r>
              <a:rPr lang="pl-PL" sz="2200" b="1" dirty="0" smtClean="0"/>
              <a:t>pisemnej</a:t>
            </a:r>
            <a:endParaRPr lang="pl-PL" sz="2200" dirty="0" smtClean="0"/>
          </a:p>
          <a:p>
            <a:r>
              <a:rPr lang="pl-PL" sz="2200" b="1" dirty="0" smtClean="0"/>
              <a:t/>
            </a:r>
            <a:br>
              <a:rPr lang="pl-PL" sz="2200" b="1" dirty="0" smtClean="0"/>
            </a:br>
            <a:r>
              <a:rPr lang="pl-PL" sz="2200" b="1" dirty="0" smtClean="0"/>
              <a:t>Obowiązkowe</a:t>
            </a:r>
            <a:r>
              <a:rPr lang="pl-PL" sz="2200" dirty="0" smtClean="0"/>
              <a:t> egzaminy w części </a:t>
            </a:r>
            <a:r>
              <a:rPr lang="pl-PL" sz="2200" b="1" dirty="0" smtClean="0"/>
              <a:t>ustnej</a:t>
            </a:r>
            <a:r>
              <a:rPr lang="pl-PL" sz="2200" dirty="0" smtClean="0"/>
              <a:t>:‎</a:t>
            </a:r>
            <a:br>
              <a:rPr lang="pl-PL" sz="2200" dirty="0" smtClean="0"/>
            </a:br>
            <a:r>
              <a:rPr lang="pl-PL" sz="2200" dirty="0" smtClean="0"/>
              <a:t>•    egzamin z języka polskiego (bez określania poziomu)‎</a:t>
            </a:r>
            <a:br>
              <a:rPr lang="pl-PL" sz="2200" dirty="0" smtClean="0"/>
            </a:br>
            <a:r>
              <a:rPr lang="pl-PL" sz="2200" dirty="0" smtClean="0"/>
              <a:t>•    egzamin z języka obcego nowożytnego (bez określania poziomu)‎</a:t>
            </a:r>
          </a:p>
          <a:p>
            <a:r>
              <a:rPr lang="pl-PL" sz="2200" b="1" dirty="0" smtClean="0"/>
              <a:t/>
            </a:r>
            <a:br>
              <a:rPr lang="pl-PL" sz="2200" b="1" dirty="0" smtClean="0"/>
            </a:br>
            <a:r>
              <a:rPr lang="pl-PL" sz="2200" b="1" dirty="0" smtClean="0"/>
              <a:t>Obowiązkowe</a:t>
            </a:r>
            <a:r>
              <a:rPr lang="pl-PL" sz="2200" dirty="0" smtClean="0"/>
              <a:t> egzaminy w części </a:t>
            </a:r>
            <a:r>
              <a:rPr lang="pl-PL" sz="2200" b="1" dirty="0" smtClean="0"/>
              <a:t>pisemnej:‎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•    egzamin z języka polskiego (na poziomie podstawowym)‎ - </a:t>
            </a:r>
            <a:r>
              <a:rPr lang="pl-PL" sz="2200" b="1" u="sng" dirty="0" smtClean="0"/>
              <a:t>od tego roku będą dwa arkusze (osobno test i wypracowanie)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•    egzamin z matematyki (na poziomie podstawowym)‎</a:t>
            </a:r>
            <a:br>
              <a:rPr lang="pl-PL" sz="2200" dirty="0" smtClean="0"/>
            </a:br>
            <a:r>
              <a:rPr lang="pl-PL" sz="2200" dirty="0" smtClean="0"/>
              <a:t>•    egzamin z języka obcego nowożytnego (na poziomie podstawowym)‎</a:t>
            </a:r>
            <a:br>
              <a:rPr lang="pl-PL" sz="2200" dirty="0" smtClean="0"/>
            </a:br>
            <a:r>
              <a:rPr lang="pl-PL" sz="2200" dirty="0" smtClean="0"/>
              <a:t>•    egzamin z wybranego przedmiotu na </a:t>
            </a:r>
            <a:r>
              <a:rPr lang="pl-PL" sz="2200" b="1" dirty="0" smtClean="0"/>
              <a:t>poziomie rozszerzonym</a:t>
            </a:r>
            <a:r>
              <a:rPr lang="pl-PL" sz="2200" dirty="0" smtClean="0"/>
              <a:t> </a:t>
            </a:r>
            <a:endParaRPr lang="pl-PL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6000"/>
            <a:ext cx="7772400" cy="91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b="1" dirty="0">
                <a:solidFill>
                  <a:schemeClr val="tx2">
                    <a:satMod val="130000"/>
                  </a:schemeClr>
                </a:solidFill>
              </a:rPr>
              <a:t>Ważne do zapamiętania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48000" y="1268760"/>
            <a:ext cx="7920000" cy="5112568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Egzamin pisemny: </a:t>
            </a: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defRPr/>
            </a:pP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absolutnie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nie wolno się spóźnić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(to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, że egzamin zaczyna się o 9.00 nie znaczy, że można przyjść o 8.45 – jest jeszcze skomplikowany rytuał usadzania!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początkowych dniach matur 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trzeba być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o 8:00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)  </a:t>
            </a:r>
          </a:p>
          <a:p>
            <a:pPr marL="0" indent="0">
              <a:lnSpc>
                <a:spcPct val="90000"/>
              </a:lnSpc>
              <a:defRPr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nikt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nie może mieć przy sobie komórki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, ani niczego, co mogłoby zadzwonić (dzwonienie może unieważnić egzamin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!) a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poza tym w zasadzie nie wolno wychodzić z sali (wolno za to napić się wody)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Egzaminy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ustne: </a:t>
            </a: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defRPr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komisji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nie mogą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zasiadać osoby, które uczyły osobę zdająca w ostatnim roku szkolnym danego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przedmiotu oraz wychowawcy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Wszystko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to będzie ćwiczone podczas matur próbnych.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6000"/>
            <a:ext cx="7772400" cy="91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b="1" dirty="0">
                <a:solidFill>
                  <a:schemeClr val="tx2">
                    <a:satMod val="130000"/>
                  </a:schemeClr>
                </a:solidFill>
              </a:rPr>
              <a:t>Ważne do zapamiętania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48000" y="2204864"/>
            <a:ext cx="7920000" cy="2664296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„Procedury...” mówią: „Nieprzystąpienie do egzaminu maturalnego z przedmiotu lub przedmiotów w części pisemnej nie stanowi przeszkody w zdawaniu pozostałych egzaminów wybranych przez zdającego w części pisemnej” (ale dla własnego dobra lepiej się nie spóźnić i przystąpić – bo żeby poprawiać w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sesji sierpniowej, trzeba w maju przystąpić do wszystkich 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egzaminów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6000"/>
            <a:ext cx="7772400" cy="91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b="1" dirty="0">
                <a:solidFill>
                  <a:schemeClr val="tx2">
                    <a:satMod val="130000"/>
                  </a:schemeClr>
                </a:solidFill>
              </a:rPr>
              <a:t>Ważne pytania: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48000" y="1556792"/>
            <a:ext cx="7920000" cy="4032448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Budzę się rano w dniu egzaminu pisemnego i odkrywam, że mam 40</a:t>
            </a:r>
            <a:r>
              <a:rPr lang="pl-PL" sz="2400" i="1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 gorączki. Co wtedy?</a:t>
            </a:r>
          </a:p>
          <a:p>
            <a:pPr marL="0" indent="0">
              <a:lnSpc>
                <a:spcPct val="90000"/>
              </a:lnSpc>
              <a:buNone/>
            </a:pPr>
            <a:endParaRPr lang="pl-PL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Tego samego dnia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należy dostarczyć do szkoły zaświadczenie lekarskie. „w szczególnych przypadkach losowych lub zdrowotnych” (udokumentowanych owym zaświadczeniem) osoba zdająca ma prawo zdawać w 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terminie dodatkowym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 w czerwcu; </a:t>
            </a:r>
            <a:r>
              <a:rPr lang="pl-PL" sz="2400" b="1" u="sng" dirty="0" smtClean="0">
                <a:latin typeface="Times New Roman" pitchFamily="18" charset="0"/>
                <a:cs typeface="Times New Roman" pitchFamily="18" charset="0"/>
              </a:rPr>
              <a:t>wypełnić odpowiedni załącznik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uwaga: to dyrektor OKE decyduje, kto ma prawo przystąpić do egzaminów w dodatkowym terminie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6000"/>
            <a:ext cx="7772400" cy="91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b="1" dirty="0">
                <a:solidFill>
                  <a:schemeClr val="tx2">
                    <a:satMod val="130000"/>
                  </a:schemeClr>
                </a:solidFill>
              </a:rPr>
              <a:t>Ważne pytania: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48000" y="1556792"/>
            <a:ext cx="7920000" cy="4032448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Wydaje mi się, że powinnam/powinienem dostać więcej punktów. Co zrobić?</a:t>
            </a:r>
          </a:p>
          <a:p>
            <a:pPr marL="0" indent="0">
              <a:lnSpc>
                <a:spcPct val="90000"/>
              </a:lnSpc>
              <a:buNone/>
            </a:pPr>
            <a:endParaRPr lang="pl-PL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defRPr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prawo wglądu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do pracy (w terminie 6 miesięcy od dnia wydania); wniosek do dyrektora OKE</a:t>
            </a:r>
          </a:p>
          <a:p>
            <a:pPr marL="0" indent="0">
              <a:lnSpc>
                <a:spcPct val="90000"/>
              </a:lnSpc>
              <a:defRPr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wniosek o weryfikację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(w terminie 2 dni od wglądu)</a:t>
            </a:r>
          </a:p>
          <a:p>
            <a:pPr marL="0" indent="0">
              <a:lnSpc>
                <a:spcPct val="90000"/>
              </a:lnSpc>
              <a:defRPr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odwołanie do Kolegium Arbitrażu Egzaminacyjnego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od wyniku weryfikacji (w terminie 7 dni od otrzymania wyniku)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6000"/>
            <a:ext cx="7772400" cy="91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b="1" dirty="0">
                <a:solidFill>
                  <a:schemeClr val="tx2">
                    <a:satMod val="130000"/>
                  </a:schemeClr>
                </a:solidFill>
              </a:rPr>
              <a:t>Ważne pytania: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48000" y="1340768"/>
            <a:ext cx="7920000" cy="4752528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l-PL" sz="2400" i="1" dirty="0">
                <a:latin typeface="Times New Roman" pitchFamily="18" charset="0"/>
                <a:cs typeface="Times New Roman" pitchFamily="18" charset="0"/>
              </a:rPr>
              <a:t>jeśli obleję maturę?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Jeśli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ktoś nie zda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jednego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egzaminu obowiązkowego, to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jest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termin poprawkowy w sierpniu (teoretycznie zdaje się poprawkę we własnej szkole, teoretycznie w terminie, który pozwala zdążyć na rekrutację na studia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„Procedury...” mówią: „Do egzaminu maturalnego w terminie poprawkowym może przystąpić absolwent, który: -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przystąpił do wszystkich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egzaminów z przedmiotów obowiązkowych w części ustnej i pisemnej i żaden jego egzamin nie został unieważniony, - nie zdał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wyłącznie jednego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egzaminu obowiązkowego w części ustnej lub pisemnej, - w terminie 7 dni od daty ogłoszenia wyników egzaminu złożył do dyrektora szkoły pisemne oświadczenie o ponownym przystąpieniu do egzaminu z danego przedmiotu, zgodnie z deklaracją ostateczną, </a:t>
            </a:r>
            <a:r>
              <a:rPr lang="pl-PL" sz="2000" b="1" u="sng" dirty="0">
                <a:latin typeface="Times New Roman" pitchFamily="18" charset="0"/>
                <a:cs typeface="Times New Roman" pitchFamily="18" charset="0"/>
              </a:rPr>
              <a:t>czyli </a:t>
            </a:r>
            <a:r>
              <a:rPr lang="pl-PL" sz="2000" b="1" u="sng" dirty="0" smtClean="0">
                <a:latin typeface="Times New Roman" pitchFamily="18" charset="0"/>
                <a:cs typeface="Times New Roman" pitchFamily="18" charset="0"/>
              </a:rPr>
              <a:t>wypełni załącznik 7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844824"/>
            <a:ext cx="7747635" cy="31937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6000"/>
            <a:ext cx="7772400" cy="91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b="1" dirty="0">
                <a:solidFill>
                  <a:schemeClr val="tx2">
                    <a:satMod val="130000"/>
                  </a:schemeClr>
                </a:solidFill>
              </a:rPr>
              <a:t>Ważne pytania: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48000" y="1340768"/>
            <a:ext cx="7920000" cy="504056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l-PL" sz="2400" i="1" dirty="0">
                <a:latin typeface="Times New Roman" pitchFamily="18" charset="0"/>
                <a:cs typeface="Times New Roman" pitchFamily="18" charset="0"/>
              </a:rPr>
              <a:t>co, jeśli matura jest zdana, ale za słabo, żeby dostać się na wybrane studia? Albo jeśli po pół roku na studiach okaże się, że powinnam/powinienem była/był wybrać inny kierunek i zdawać inne przedmioty?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Maturę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można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zdawać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przez pięć 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lat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Można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też przystąpić do matury z przedmiotu dodatkowego, którego wcześniej się nie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zdawało -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do skutku.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Można podnosić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wynik z przedmiotów i poziomów już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zdawanych.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Jeśli się uda – OKE wydaje aneks do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świadectwa,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eśli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nie – osoba zdająca dostaje tylko informacje o wyniku (czyli: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wynik się nie pogarsza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Egzaminy zdaje się tylko w kolejnych sesjach majowych.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6000"/>
            <a:ext cx="7772400" cy="91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b="1" dirty="0">
                <a:solidFill>
                  <a:schemeClr val="tx2">
                    <a:satMod val="130000"/>
                  </a:schemeClr>
                </a:solidFill>
              </a:rPr>
              <a:t>Dodatkowe informacje: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84448" y="1556792"/>
            <a:ext cx="7920000" cy="4320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Na stronach Centralnej Komisji Egzaminacyjnej lub Okręgowej Komisji Egzaminacyjnej: „Procedury...” (czyli fascynujący dokument pt. „Procedury organizowania i przeprowadzania egzaminu maturalnego w roku szkolnym 2020/2021”)</a:t>
            </a:r>
          </a:p>
          <a:p>
            <a:pPr marL="0" indent="0"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Tam też: sylabusy, zawierające wymagania z konkretnych przedmiotów, przykładowe arkusze maturalne itp.</a:t>
            </a:r>
          </a:p>
          <a:p>
            <a:pPr marL="0" indent="0"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Na stronach poszczególnych uczelni – informacje o procedurze rekrutacji i o wymaganiach poszczególnych wydziałów.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96000"/>
            <a:ext cx="77724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>
                <a:solidFill>
                  <a:schemeClr val="tx2">
                    <a:satMod val="130000"/>
                  </a:schemeClr>
                </a:solidFill>
              </a:rPr>
              <a:t>Matura – część obowiązkowa</a:t>
            </a:r>
          </a:p>
        </p:txBody>
      </p:sp>
      <p:sp>
        <p:nvSpPr>
          <p:cNvPr id="9220" name="Prostokąt 4"/>
          <p:cNvSpPr>
            <a:spLocks noChangeArrowheads="1"/>
          </p:cNvSpPr>
          <p:nvPr/>
        </p:nvSpPr>
        <p:spPr bwMode="auto">
          <a:xfrm>
            <a:off x="611560" y="1484784"/>
            <a:ext cx="7920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 smtClean="0"/>
              <a:t>Aby otrzymać świadectwo maturalne, należy:‎</a:t>
            </a:r>
          </a:p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•   </a:t>
            </a:r>
            <a:r>
              <a:rPr lang="pl-PL" b="1" dirty="0" smtClean="0"/>
              <a:t>uzyskać co najmniej 30% punktów</a:t>
            </a:r>
            <a:r>
              <a:rPr lang="pl-PL" dirty="0" smtClean="0"/>
              <a:t> z egzaminu z każdego przedmiotu obowiązkowego ‎</a:t>
            </a:r>
            <a:r>
              <a:rPr lang="pl-PL" b="1" dirty="0" smtClean="0"/>
              <a:t>w części ustnej</a:t>
            </a:r>
          </a:p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•   </a:t>
            </a:r>
            <a:r>
              <a:rPr lang="pl-PL" b="1" dirty="0" smtClean="0"/>
              <a:t>uzyskać co najmniej 30% punktów</a:t>
            </a:r>
            <a:r>
              <a:rPr lang="pl-PL" dirty="0" smtClean="0"/>
              <a:t> z egzaminu z każdego przedmiotu obowiązkowego (</a:t>
            </a:r>
            <a:r>
              <a:rPr lang="pl-PL" u="sng" dirty="0" smtClean="0"/>
              <a:t>polski, matematyka i język obcy nowożytny na poziomie podstawowym</a:t>
            </a:r>
            <a:r>
              <a:rPr lang="pl-PL" dirty="0" smtClean="0"/>
              <a:t>) ‎w </a:t>
            </a:r>
            <a:r>
              <a:rPr lang="pl-PL" b="1" dirty="0" smtClean="0"/>
              <a:t>części pisemnej</a:t>
            </a:r>
          </a:p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•  </a:t>
            </a:r>
            <a:r>
              <a:rPr lang="pl-PL" b="1" dirty="0" smtClean="0"/>
              <a:t>przystąpić do egzaminu z wybranego przedmiotu dodatkowego</a:t>
            </a:r>
            <a:r>
              <a:rPr lang="pl-PL" dirty="0" smtClean="0"/>
              <a:t> na poziomie ‎rozszerzonym w części pisemnej (dla tego przedmiotu nie jest określony próg ‎zaliczenia).‎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6000"/>
            <a:ext cx="7772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2">
                    <a:satMod val="130000"/>
                  </a:schemeClr>
                </a:solidFill>
              </a:rPr>
              <a:t>Matura dodatkowa</a:t>
            </a:r>
            <a:endParaRPr lang="pl-PL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Prostokąt 4"/>
          <p:cNvSpPr>
            <a:spLocks noChangeArrowheads="1"/>
          </p:cNvSpPr>
          <p:nvPr/>
        </p:nvSpPr>
        <p:spPr bwMode="auto">
          <a:xfrm>
            <a:off x="611560" y="1628800"/>
            <a:ext cx="79200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dirty="0" smtClean="0"/>
              <a:t>Absolwent </a:t>
            </a:r>
            <a:r>
              <a:rPr lang="pl-PL" b="1" dirty="0"/>
              <a:t>może </a:t>
            </a:r>
            <a:r>
              <a:rPr lang="pl-PL" b="1" dirty="0" smtClean="0"/>
              <a:t>przystąpić </a:t>
            </a:r>
            <a:r>
              <a:rPr lang="pl-PL" dirty="0"/>
              <a:t>w danym roku do egzaminu maturalnego z</a:t>
            </a:r>
            <a:r>
              <a:rPr lang="pl-PL" b="1" dirty="0"/>
              <a:t> nie więcej niż pięciu</a:t>
            </a:r>
            <a:r>
              <a:rPr lang="pl-PL" dirty="0"/>
              <a:t> kolejnych przedmiotów </a:t>
            </a:r>
            <a:r>
              <a:rPr lang="pl-PL" dirty="0" smtClean="0"/>
              <a:t>dodatkowych (</a:t>
            </a:r>
            <a:r>
              <a:rPr lang="pl-PL" b="1" dirty="0" smtClean="0"/>
              <a:t>innych </a:t>
            </a:r>
            <a:r>
              <a:rPr lang="pl-PL" b="1" dirty="0"/>
              <a:t>niż obowiązkowy </a:t>
            </a:r>
            <a:r>
              <a:rPr lang="pl-PL" b="1" dirty="0" smtClean="0"/>
              <a:t>rozszerzony</a:t>
            </a:r>
            <a:r>
              <a:rPr lang="pl-PL" dirty="0" smtClean="0"/>
              <a:t>).</a:t>
            </a:r>
          </a:p>
          <a:p>
            <a:pPr>
              <a:defRPr/>
            </a:pPr>
            <a:endParaRPr lang="pl-PL" dirty="0" smtClean="0"/>
          </a:p>
          <a:p>
            <a:pPr>
              <a:defRPr/>
            </a:pPr>
            <a:r>
              <a:rPr lang="pl-PL" dirty="0" smtClean="0"/>
              <a:t>Wyboru można dokonać spośród następujących przedmiotów:</a:t>
            </a:r>
          </a:p>
          <a:p>
            <a:pPr>
              <a:defRPr/>
            </a:pPr>
            <a:r>
              <a:rPr lang="pl-PL" sz="2000" dirty="0" smtClean="0"/>
              <a:t>biologia, chemia, filozofia, fizyka, geografia, historia, historia </a:t>
            </a:r>
            <a:r>
              <a:rPr lang="pl-PL" sz="2000" dirty="0"/>
              <a:t>muzyki, </a:t>
            </a:r>
            <a:r>
              <a:rPr lang="pl-PL" sz="2000" dirty="0" smtClean="0"/>
              <a:t>historia </a:t>
            </a:r>
            <a:r>
              <a:rPr lang="pl-PL" sz="2000" dirty="0"/>
              <a:t>sztuki, </a:t>
            </a:r>
            <a:r>
              <a:rPr lang="pl-PL" sz="2000" dirty="0" smtClean="0"/>
              <a:t>informatyka, język łaciński i kultura antyczna, język polski, matematyka, wiedza </a:t>
            </a:r>
            <a:r>
              <a:rPr lang="pl-PL" sz="2000" dirty="0"/>
              <a:t>o społeczeństwie </a:t>
            </a:r>
            <a:r>
              <a:rPr lang="pl-PL" sz="2000" dirty="0" smtClean="0"/>
              <a:t>lub język obcy</a:t>
            </a:r>
          </a:p>
          <a:p>
            <a:pPr>
              <a:defRPr/>
            </a:pPr>
            <a:endParaRPr lang="pl-PL" dirty="0" smtClean="0"/>
          </a:p>
          <a:p>
            <a:pPr>
              <a:defRPr/>
            </a:pPr>
            <a:r>
              <a:rPr lang="pl-PL" dirty="0" smtClean="0"/>
              <a:t>Decyzję należy podejmować rozważnie, bo w przypadku niestawienia się na egzamin, w kolejnym roku trzeba wnieść opłatę.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6000"/>
            <a:ext cx="77724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2">
                    <a:satMod val="130000"/>
                  </a:schemeClr>
                </a:solidFill>
              </a:rPr>
              <a:t>Matura – języki obce nowożytne</a:t>
            </a:r>
            <a:endParaRPr lang="pl-PL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Prostokąt 4"/>
          <p:cNvSpPr>
            <a:spLocks noChangeArrowheads="1"/>
          </p:cNvSpPr>
          <p:nvPr/>
        </p:nvSpPr>
        <p:spPr bwMode="auto">
          <a:xfrm>
            <a:off x="611560" y="1988840"/>
            <a:ext cx="7920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dirty="0" smtClean="0"/>
              <a:t>Egzamin maturalny z języka obcego nowożytnego </a:t>
            </a:r>
            <a:r>
              <a:rPr lang="pl-PL" b="1" dirty="0" smtClean="0"/>
              <a:t>jako przedmiotu obowiązkowego</a:t>
            </a:r>
            <a:r>
              <a:rPr lang="pl-PL" dirty="0" smtClean="0"/>
              <a:t> jest zdawany </a:t>
            </a:r>
            <a:r>
              <a:rPr lang="pl-PL" b="1" dirty="0" smtClean="0"/>
              <a:t>w części ustnej i w części pisemnej z tego samego języka</a:t>
            </a:r>
            <a:r>
              <a:rPr lang="pl-PL" dirty="0" smtClean="0"/>
              <a:t>.</a:t>
            </a:r>
          </a:p>
          <a:p>
            <a:pPr eaLnBrk="1" hangingPunct="1"/>
            <a:endParaRPr lang="pl-PL" dirty="0" smtClean="0"/>
          </a:p>
          <a:p>
            <a:pPr eaLnBrk="1" hangingPunct="1"/>
            <a:endParaRPr lang="pl-PL" dirty="0" smtClean="0"/>
          </a:p>
          <a:p>
            <a:pPr eaLnBrk="1" hangingPunct="1"/>
            <a:r>
              <a:rPr lang="pl-PL" dirty="0" smtClean="0"/>
              <a:t>Egzamin maturalny z języka obcego nowożytnego </a:t>
            </a:r>
            <a:r>
              <a:rPr lang="pl-PL" b="1" dirty="0" smtClean="0"/>
              <a:t>jako przedmiotu dodatkowego</a:t>
            </a:r>
            <a:r>
              <a:rPr lang="pl-PL" dirty="0" smtClean="0"/>
              <a:t> może być zdawany w części ustnej albo w części pisemnej, albo w obu tych częściach.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6000"/>
            <a:ext cx="77724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>
                <a:solidFill>
                  <a:schemeClr val="tx2">
                    <a:satMod val="130000"/>
                  </a:schemeClr>
                </a:solidFill>
              </a:rPr>
              <a:t>Matura </a:t>
            </a:r>
            <a:r>
              <a:rPr lang="pl-PL" b="1" dirty="0" smtClean="0">
                <a:solidFill>
                  <a:schemeClr val="tx2">
                    <a:satMod val="130000"/>
                  </a:schemeClr>
                </a:solidFill>
              </a:rPr>
              <a:t>– języki obce nowożytne</a:t>
            </a:r>
            <a:endParaRPr lang="pl-PL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Prostokąt 4"/>
          <p:cNvSpPr>
            <a:spLocks noChangeArrowheads="1"/>
          </p:cNvSpPr>
          <p:nvPr/>
        </p:nvSpPr>
        <p:spPr bwMode="auto">
          <a:xfrm>
            <a:off x="611560" y="1844824"/>
            <a:ext cx="7920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dirty="0" smtClean="0"/>
              <a:t>Egzamin maturalny z języka obcego nowożytnego </a:t>
            </a:r>
            <a:r>
              <a:rPr lang="pl-PL" b="1" dirty="0" smtClean="0"/>
              <a:t>jako przedmiotu dodatkowego</a:t>
            </a:r>
            <a:r>
              <a:rPr lang="pl-PL" dirty="0" smtClean="0"/>
              <a:t> może być egzaminem:</a:t>
            </a:r>
          </a:p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•   </a:t>
            </a:r>
            <a:r>
              <a:rPr lang="pl-PL" b="1" dirty="0" smtClean="0"/>
              <a:t>z innego języka niż zadeklarowany jako przedmiot obowiązkowy</a:t>
            </a:r>
            <a:r>
              <a:rPr lang="pl-PL" dirty="0" smtClean="0"/>
              <a:t> - wtedy w części ustnej, o ile zostanie zadeklarowana, będzie to egzamin bez określania poziomu, a w części pisemnej – na poziomie rozszerzonym</a:t>
            </a:r>
          </a:p>
          <a:p>
            <a:endParaRPr lang="pl-PL" dirty="0" smtClean="0"/>
          </a:p>
          <a:p>
            <a:r>
              <a:rPr lang="pl-PL" dirty="0" smtClean="0"/>
              <a:t>•   z języka zdawanego w części obowiązkowej na poziomie podstawowym, ale </a:t>
            </a:r>
            <a:r>
              <a:rPr lang="pl-PL" b="1" dirty="0" smtClean="0"/>
              <a:t>na poziomie rozszerzonym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6000"/>
            <a:ext cx="77724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>
                <a:solidFill>
                  <a:schemeClr val="tx2">
                    <a:satMod val="130000"/>
                  </a:schemeClr>
                </a:solidFill>
              </a:rPr>
              <a:t>Matura </a:t>
            </a:r>
            <a:r>
              <a:rPr lang="pl-PL" b="1" dirty="0" smtClean="0">
                <a:solidFill>
                  <a:schemeClr val="tx2">
                    <a:satMod val="130000"/>
                  </a:schemeClr>
                </a:solidFill>
              </a:rPr>
              <a:t>– olimpiady</a:t>
            </a:r>
            <a:endParaRPr lang="pl-PL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Prostokąt 4"/>
          <p:cNvSpPr>
            <a:spLocks noChangeArrowheads="1"/>
          </p:cNvSpPr>
          <p:nvPr/>
        </p:nvSpPr>
        <p:spPr bwMode="auto">
          <a:xfrm>
            <a:off x="623367" y="1700808"/>
            <a:ext cx="7920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 smtClean="0"/>
              <a:t>Laureaci </a:t>
            </a:r>
            <a:r>
              <a:rPr lang="pl-PL" dirty="0"/>
              <a:t>i </a:t>
            </a:r>
            <a:r>
              <a:rPr lang="pl-PL" dirty="0" smtClean="0"/>
              <a:t>finaliści olimpiad (wymienionych </a:t>
            </a:r>
            <a:r>
              <a:rPr lang="pl-PL" dirty="0"/>
              <a:t>w </a:t>
            </a:r>
            <a:r>
              <a:rPr lang="pl-PL" dirty="0" smtClean="0"/>
              <a:t>wykazie) </a:t>
            </a:r>
            <a:r>
              <a:rPr lang="pl-PL" dirty="0"/>
              <a:t>są zwolnieni z egzaminu maturalnego z danego </a:t>
            </a:r>
            <a:r>
              <a:rPr lang="pl-PL" dirty="0" smtClean="0"/>
              <a:t>przedmiotu (zarówno na poziomie podstawowym, jak i rozszerzonym).</a:t>
            </a:r>
          </a:p>
          <a:p>
            <a:endParaRPr lang="pl-PL" dirty="0"/>
          </a:p>
          <a:p>
            <a:r>
              <a:rPr lang="pl-PL" dirty="0" smtClean="0"/>
              <a:t>Aby zostać zwolnionym </a:t>
            </a:r>
            <a:r>
              <a:rPr lang="pl-PL" b="1" dirty="0" smtClean="0"/>
              <a:t>należy przedstawić</a:t>
            </a:r>
            <a:r>
              <a:rPr lang="pl-PL" dirty="0" smtClean="0"/>
              <a:t> dyrektorowi szkoły </a:t>
            </a:r>
            <a:r>
              <a:rPr lang="pl-PL" b="1" dirty="0"/>
              <a:t>zaświadczenie</a:t>
            </a:r>
            <a:r>
              <a:rPr lang="pl-PL" dirty="0"/>
              <a:t> o uzyskaniu tytułu laureata lub finalisty </a:t>
            </a:r>
            <a:r>
              <a:rPr lang="pl-PL" dirty="0" smtClean="0"/>
              <a:t>olimpiady.</a:t>
            </a:r>
          </a:p>
          <a:p>
            <a:endParaRPr lang="pl-PL" dirty="0"/>
          </a:p>
          <a:p>
            <a:r>
              <a:rPr lang="pl-PL" dirty="0" smtClean="0"/>
              <a:t>Jeśli zdający uzyskał tytuł laureata lub finalisty przedmiotu, którego nie zadeklarował, może dokonać zmian w swojej deklaracji </a:t>
            </a:r>
            <a:r>
              <a:rPr lang="pl-PL" b="1" dirty="0" smtClean="0"/>
              <a:t>do 20 kwietnia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289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6000"/>
            <a:ext cx="77724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>
                <a:solidFill>
                  <a:schemeClr val="tx2">
                    <a:satMod val="130000"/>
                  </a:schemeClr>
                </a:solidFill>
              </a:rPr>
              <a:t>Matura </a:t>
            </a:r>
            <a:r>
              <a:rPr lang="pl-PL" b="1" dirty="0" smtClean="0">
                <a:solidFill>
                  <a:schemeClr val="tx2">
                    <a:satMod val="130000"/>
                  </a:schemeClr>
                </a:solidFill>
              </a:rPr>
              <a:t>– ważne terminy</a:t>
            </a:r>
            <a:endParaRPr lang="pl-PL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84448" y="1628800"/>
            <a:ext cx="7920000" cy="4464496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Do 30 września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2400" b="1" u="sng" dirty="0" smtClean="0">
                <a:latin typeface="Times New Roman" pitchFamily="18" charset="0"/>
                <a:cs typeface="Times New Roman" pitchFamily="18" charset="0"/>
              </a:rPr>
              <a:t>złożenie wstępnej deklaracji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maturalnej w wersji elektronicznej i papierowej.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Do 31 października (do sekretariatu):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orzeczenia lub opinie z poradni oraz zaświadczenia lekarskie uprawniające do dostosowań maturalnych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7-14 stycznia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próbna matura z szykanami z NOWĄ ERĄ (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nie wolno się spóźnić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! bez jedzenia i wychodzenia z sali)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o 7 lutego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– składanie ostatecznej deklaracji maturalnej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4 marca –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ogłoszenie harmonogramu matur ustnych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4 maja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poniedziałek)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– początek matur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lipca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– ogłoszenie wyników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pl-PL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6000"/>
            <a:ext cx="77724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2">
                    <a:satMod val="130000"/>
                  </a:schemeClr>
                </a:solidFill>
              </a:rPr>
              <a:t>Deklaracja maturalna</a:t>
            </a:r>
            <a:endParaRPr lang="pl-PL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48000" y="1700808"/>
            <a:ext cx="7920000" cy="3384376"/>
          </a:xfrm>
        </p:spPr>
        <p:txBody>
          <a:bodyPr>
            <a:normAutofit fontScale="85000" lnSpcReduction="20000"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deklarację składa się formie elektronicznej i papierowej, </a:t>
            </a:r>
            <a:r>
              <a:rPr lang="pl-PL" sz="2400" b="1" u="sng" dirty="0" smtClean="0">
                <a:latin typeface="Times New Roman" pitchFamily="18" charset="0"/>
                <a:cs typeface="Times New Roman" pitchFamily="18" charset="0"/>
              </a:rPr>
              <a:t>nie wystarczy tylko jedna z nich,</a:t>
            </a:r>
          </a:p>
          <a:p>
            <a:endParaRPr lang="pl-PL" sz="24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szczegółowe instrukcje pojawią się wkrótce w aktualnościach na idu,</a:t>
            </a:r>
          </a:p>
          <a:p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 razie problemów z wypełnieniem deklaracji  należy się zgłosić do: Aleksandry Rutkowskiej, Anny Orlińskiej lub pani Doroty Zakrzewskiej z sekretariatu</a:t>
            </a:r>
          </a:p>
          <a:p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deklarację złożoną do 30 września </a:t>
            </a:r>
            <a:r>
              <a:rPr lang="pl-PL" sz="2400" b="1" u="sng" dirty="0" smtClean="0">
                <a:latin typeface="Times New Roman" pitchFamily="18" charset="0"/>
                <a:cs typeface="Times New Roman" pitchFamily="18" charset="0"/>
              </a:rPr>
              <a:t>można później poprawiać aż do 7 lutego</a:t>
            </a:r>
            <a:r>
              <a:rPr lang="pl-PL" sz="2400" u="sng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pl-PL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po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tym terminie nie ma już możliwości dokonywania zmian, z wyjątkiem laureatów i finalistów olimpiad przedmiotowych</a:t>
            </a: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11568</TotalTime>
  <Words>1602</Words>
  <Application>Microsoft Office PowerPoint</Application>
  <PresentationFormat>Pokaz na ekranie (4:3)</PresentationFormat>
  <Paragraphs>124</Paragraphs>
  <Slides>27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Wingdings 2</vt:lpstr>
      <vt:lpstr>Motyw pakietu Office</vt:lpstr>
      <vt:lpstr>Matura 2021</vt:lpstr>
      <vt:lpstr>Matura – część obowiązkowa</vt:lpstr>
      <vt:lpstr>Matura – część obowiązkowa</vt:lpstr>
      <vt:lpstr>Matura dodatkowa</vt:lpstr>
      <vt:lpstr>Matura – języki obce nowożytne</vt:lpstr>
      <vt:lpstr>Matura – języki obce nowożytne</vt:lpstr>
      <vt:lpstr>Matura – olimpiady</vt:lpstr>
      <vt:lpstr>Matura – ważne terminy</vt:lpstr>
      <vt:lpstr>Deklaracja maturalna</vt:lpstr>
      <vt:lpstr>Harmonogram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Dostosowanie warunków i form</vt:lpstr>
      <vt:lpstr>Dostosowanie warunków i form</vt:lpstr>
      <vt:lpstr>Dostosowanie warunków i form</vt:lpstr>
      <vt:lpstr>Ważne do zapamiętania</vt:lpstr>
      <vt:lpstr>Ważne do zapamiętania</vt:lpstr>
      <vt:lpstr>Ważne do zapamiętania</vt:lpstr>
      <vt:lpstr>Ważne pytania:</vt:lpstr>
      <vt:lpstr>Ważne pytania:</vt:lpstr>
      <vt:lpstr>Ważne pytania:</vt:lpstr>
      <vt:lpstr>Prezentacja programu PowerPoint</vt:lpstr>
      <vt:lpstr>Ważne pytania:</vt:lpstr>
      <vt:lpstr>Dodatkowe informacje:</vt:lpstr>
    </vt:vector>
  </TitlesOfParts>
  <Company>OSN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Matura 2009</dc:title>
  <dc:creator>Irena Dzierzgowska</dc:creator>
  <cp:lastModifiedBy>Wanda Łuczak</cp:lastModifiedBy>
  <cp:revision>205</cp:revision>
  <dcterms:created xsi:type="dcterms:W3CDTF">2008-09-15T15:41:27Z</dcterms:created>
  <dcterms:modified xsi:type="dcterms:W3CDTF">2020-09-15T20:31:01Z</dcterms:modified>
</cp:coreProperties>
</file>